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718"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7A750B77-39A5-4352-ACC7-1A8C6F03E42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94B5343-91F3-4EC7-AF39-A6C7312014C7}" type="datetimeFigureOut">
              <a:rPr lang="el-GR" smtClean="0"/>
              <a:pPr/>
              <a:t>9/5/2014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750B77-39A5-4352-ACC7-1A8C6F03E428}" type="slidenum">
              <a:rPr lang="el-GR" smtClean="0"/>
              <a:pPr/>
              <a:t>‹#›</a:t>
            </a:fld>
            <a:endParaRPr lang="el-GR"/>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4B5343-91F3-4EC7-AF39-A6C7312014C7}" type="datetimeFigureOut">
              <a:rPr lang="el-GR" smtClean="0"/>
              <a:pPr/>
              <a:t>9/5/2014</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A750B77-39A5-4352-ACC7-1A8C6F03E42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8"/>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E:\project\&#964;&#959;%20&#954;&#961;&#941;&#945;&#962;%20&#960;&#959;&#965;%20&#952;&#945;%20&#964;&#961;&#974;&#956;&#949;%20&#963;&#964;&#959;%20&#956;&#941;&#955;&#955;&#959;&#957;.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88640"/>
            <a:ext cx="7772400" cy="1470025"/>
          </a:xfrm>
        </p:spPr>
        <p:txBody>
          <a:bodyPr/>
          <a:lstStyle/>
          <a:p>
            <a:r>
              <a:rPr lang="el-GR" b="1" u="sng" dirty="0"/>
              <a:t>ΜΕΤΑΛΛΑΓΜΕΝΑ ΚΑΙ ΔΙΑΤΡΟΦΗ</a:t>
            </a:r>
            <a:endParaRPr lang="el-GR" dirty="0"/>
          </a:p>
        </p:txBody>
      </p:sp>
      <p:sp>
        <p:nvSpPr>
          <p:cNvPr id="3" name="2 - Υπότιτλος"/>
          <p:cNvSpPr>
            <a:spLocks noGrp="1"/>
          </p:cNvSpPr>
          <p:nvPr>
            <p:ph type="subTitle" idx="1"/>
          </p:nvPr>
        </p:nvSpPr>
        <p:spPr>
          <a:xfrm>
            <a:off x="1403648" y="4941168"/>
            <a:ext cx="6400800" cy="1752600"/>
          </a:xfrm>
        </p:spPr>
        <p:txBody>
          <a:bodyPr>
            <a:normAutofit lnSpcReduction="10000"/>
          </a:bodyPr>
          <a:lstStyle/>
          <a:p>
            <a:pPr algn="r"/>
            <a:r>
              <a:rPr lang="el-GR" dirty="0" smtClean="0"/>
              <a:t>Ερευνητική Εργασία Β2 ΄1</a:t>
            </a:r>
            <a:r>
              <a:rPr lang="el-GR" baseline="30000" dirty="0" smtClean="0"/>
              <a:t>ου</a:t>
            </a:r>
            <a:r>
              <a:rPr lang="el-GR" dirty="0" smtClean="0"/>
              <a:t> ΓΕΛ Κερατσινίου</a:t>
            </a:r>
          </a:p>
          <a:p>
            <a:pPr algn="r"/>
            <a:r>
              <a:rPr lang="el-GR" dirty="0" smtClean="0"/>
              <a:t>Υπεύθυνος καθηγητής: Τράμπας Θεόδωρος</a:t>
            </a:r>
            <a:endParaRPr lang="el-GR" dirty="0"/>
          </a:p>
        </p:txBody>
      </p:sp>
      <p:pic>
        <p:nvPicPr>
          <p:cNvPr id="4" name="3 - Εικόνα"/>
          <p:cNvPicPr/>
          <p:nvPr/>
        </p:nvPicPr>
        <p:blipFill>
          <a:blip r:embed="rId2" cstate="print"/>
          <a:srcRect/>
          <a:stretch>
            <a:fillRect/>
          </a:stretch>
        </p:blipFill>
        <p:spPr bwMode="auto">
          <a:xfrm>
            <a:off x="1763688" y="1844824"/>
            <a:ext cx="5400040" cy="3008473"/>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smtClean="0"/>
              <a:t>ΤΕΧΝΗΤΑ ΖΩΑ – ΤΕΧΝΗΤΟ ΚΡΕΑΣ.</a:t>
            </a:r>
            <a:r>
              <a:rPr lang="el-GR" dirty="0" smtClean="0"/>
              <a:t/>
            </a:r>
            <a:br>
              <a:rPr lang="el-GR" dirty="0" smtClean="0"/>
            </a:br>
            <a:endParaRPr lang="el-GR" dirty="0"/>
          </a:p>
        </p:txBody>
      </p:sp>
      <p:pic>
        <p:nvPicPr>
          <p:cNvPr id="4" name="το κρέας που θα τρώμε στο μέλλον.mp4">
            <a:hlinkClick r:id="" action="ppaction://media"/>
          </p:cNvPr>
          <p:cNvPicPr>
            <a:picLocks noGrp="1" noRot="1" noChangeAspect="1"/>
          </p:cNvPicPr>
          <p:nvPr>
            <p:ph idx="1"/>
            <a:videoFile r:link="rId1"/>
          </p:nvPr>
        </p:nvPicPr>
        <p:blipFill>
          <a:blip r:embed="rId3" cstate="print"/>
          <a:stretch>
            <a:fillRect/>
          </a:stretch>
        </p:blipFill>
        <p:spPr>
          <a:xfrm>
            <a:off x="1115616" y="1268760"/>
            <a:ext cx="6769100" cy="5076825"/>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r>
              <a:rPr lang="el-GR" sz="3600" b="1" dirty="0" smtClean="0"/>
              <a:t>ΔΙΑΤΡΟΦΙΚΟΣ ΚΩΔΙΚΑΣ</a:t>
            </a:r>
            <a:r>
              <a:rPr lang="en-US" sz="3600" b="1" dirty="0" smtClean="0"/>
              <a:t> (CODEX ALIMENTARIUS) </a:t>
            </a:r>
            <a:r>
              <a:rPr lang="el-GR" sz="3600" dirty="0" smtClean="0"/>
              <a:t/>
            </a:r>
            <a:br>
              <a:rPr lang="el-GR" sz="3600" dirty="0" smtClean="0"/>
            </a:br>
            <a:endParaRPr lang="el-GR" sz="3600" dirty="0"/>
          </a:p>
        </p:txBody>
      </p:sp>
      <p:sp>
        <p:nvSpPr>
          <p:cNvPr id="3" name="2 - Θέση περιεχομένου"/>
          <p:cNvSpPr>
            <a:spLocks noGrp="1"/>
          </p:cNvSpPr>
          <p:nvPr>
            <p:ph idx="1"/>
          </p:nvPr>
        </p:nvSpPr>
        <p:spPr/>
        <p:txBody>
          <a:bodyPr>
            <a:normAutofit/>
          </a:bodyPr>
          <a:lstStyle/>
          <a:p>
            <a:pPr>
              <a:buNone/>
            </a:pPr>
            <a:r>
              <a:rPr lang="el-GR" sz="2600" dirty="0" smtClean="0"/>
              <a:t>    Μεθοδεύεται η νομιμοποίηση ενός πάρα πολύ επικίνδυνου νέου διατροφικού κώδικα υγείας, που μένει να αλλάξει την ζωή μας δραματικά. Δυστυχώς, δεν είναι σενάριο επιστημονικής φαντασίας. Πολύ λίγοι έχουν ακούσει για τον κώδικα διατροφής. Ο Κώδικας </a:t>
            </a:r>
            <a:r>
              <a:rPr lang="el-GR" sz="2600" dirty="0" err="1" smtClean="0"/>
              <a:t>Alimentarius</a:t>
            </a:r>
            <a:r>
              <a:rPr lang="el-GR" sz="2600" dirty="0" smtClean="0"/>
              <a:t> μεθοδεύεται συστηματικά από καιρό από τα πανίσχυρα λόμπυ που εκπροσωπούν τα επίσης πανίσχυρα πολυεθνικά συμφέροντα των φαρμακοβιομηχανιών στον χώρο της διατροφής.</a:t>
            </a:r>
          </a:p>
          <a:p>
            <a:pPr>
              <a:buNone/>
            </a:pPr>
            <a:endParaRPr lang="el-GR" sz="2600" dirty="0" smtClean="0"/>
          </a:p>
          <a:p>
            <a:endParaRPr lang="el-GR" dirty="0"/>
          </a:p>
        </p:txBody>
      </p:sp>
      <p:pic>
        <p:nvPicPr>
          <p:cNvPr id="4" name="3 - Εικόνα" descr="http://www.otyposnews.gr/wp-content/uploads/2011/01/codex_whatisit.jpg"/>
          <p:cNvPicPr/>
          <p:nvPr/>
        </p:nvPicPr>
        <p:blipFill>
          <a:blip r:embed="rId2" cstate="print"/>
          <a:srcRect/>
          <a:stretch>
            <a:fillRect/>
          </a:stretch>
        </p:blipFill>
        <p:spPr bwMode="auto">
          <a:xfrm>
            <a:off x="2843808" y="5229200"/>
            <a:ext cx="2880320" cy="142875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67544" y="188640"/>
            <a:ext cx="8229600" cy="4525963"/>
          </a:xfrm>
        </p:spPr>
        <p:txBody>
          <a:bodyPr>
            <a:noAutofit/>
          </a:bodyPr>
          <a:lstStyle/>
          <a:p>
            <a:r>
              <a:rPr lang="el-GR" sz="2400" dirty="0" smtClean="0"/>
              <a:t>Σύμφωνα με το νέο αυτό κώδικα θα απαγορεύεται δια νόμου να καλλιεργείς στον κήπο σου οτιδήποτε, όπως και να δίνονται συνταγές για την παροχή κάθε είδους βιταμινών.</a:t>
            </a:r>
          </a:p>
          <a:p>
            <a:r>
              <a:rPr lang="el-GR" sz="2400" dirty="0" smtClean="0"/>
              <a:t>Εκατομμύρια άνθρωποι αναμένεται να υποφέρουν από διάφορες παθήσεις λόγω κακής διατροφής και περιορισμένης λήψης θρεπτικών διατροφικών στοιχείων, εάν επιτραπεί τελικά και ισχύσει ο επερχόμενος κώδικας διατροφής. Ο Κώδικας θα αναγράφει μόνο τα είδη που επιτρέπονται, καθιστώντας αυτομάτως παράνομη την κατοχή, παραγωγή και εμπορία οποιαδήποτε διατροφικού είδους που δεν συμπεριλαμβάνεται σ` αυτόν. Θα μπορούσε να περιγραφεί ως ένας οικονομικά επωφελής οργανισμός ελέγχου του πληθυσμού</a:t>
            </a:r>
            <a:endParaRPr lang="el-GR" sz="2400" dirty="0"/>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Ευχαριστούμε για την προσοχή σας!</a:t>
            </a: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907705" y="1700808"/>
            <a:ext cx="5312258" cy="4607917"/>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ΤΙ ΕΙΝΑΙ ΤΑ ΜΕΤΑΛΛΑΓΜΕΝΑ;</a:t>
            </a:r>
            <a:r>
              <a:rPr lang="el-GR" dirty="0"/>
              <a:t/>
            </a:r>
            <a:br>
              <a:rPr lang="el-GR" dirty="0"/>
            </a:br>
            <a:endParaRPr lang="el-GR" dirty="0"/>
          </a:p>
        </p:txBody>
      </p:sp>
      <p:sp>
        <p:nvSpPr>
          <p:cNvPr id="3" name="2 - Θέση περιεχομένου"/>
          <p:cNvSpPr>
            <a:spLocks noGrp="1"/>
          </p:cNvSpPr>
          <p:nvPr>
            <p:ph idx="1"/>
          </p:nvPr>
        </p:nvSpPr>
        <p:spPr/>
        <p:txBody>
          <a:bodyPr/>
          <a:lstStyle/>
          <a:p>
            <a:pPr>
              <a:buNone/>
            </a:pPr>
            <a:r>
              <a:rPr lang="en-US" dirty="0" smtClean="0"/>
              <a:t>    </a:t>
            </a:r>
            <a:r>
              <a:rPr lang="en-US" dirty="0" smtClean="0"/>
              <a:t>    </a:t>
            </a:r>
            <a:r>
              <a:rPr lang="el-GR" u="sng" dirty="0" smtClean="0"/>
              <a:t>Μεταλλαγμένα</a:t>
            </a:r>
            <a:r>
              <a:rPr lang="el-GR" dirty="0" smtClean="0"/>
              <a:t> </a:t>
            </a:r>
            <a:r>
              <a:rPr lang="el-GR" dirty="0"/>
              <a:t>ή αλλιώς </a:t>
            </a:r>
            <a:r>
              <a:rPr lang="el-GR" u="sng" dirty="0"/>
              <a:t>γενετικά τροποποιημένοι οργανισμοί</a:t>
            </a:r>
            <a:r>
              <a:rPr lang="el-GR" dirty="0"/>
              <a:t> είναι οργανισμοί που δημιουργούνται τεχνητά από τους επιστήμονες με την απομόνωση επιλεγμένων γονιδίων από έναν οργανισμό ( ζωικό, φυτικό, μικρόβιο ή ιό ) , και η εισαγωγή αυτών των γονιδίων σε ίδιο ή διαφορετικό οργανισμό με σκοπό να δημιουργηθούν είδη με νέες ιδιότητες. </a:t>
            </a:r>
          </a:p>
          <a:p>
            <a:endParaRPr lang="el-GR" dirty="0"/>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ΚΑΤΗΓΟΡΙΕΣ ΜΕΤΑΛΛΑΓΜΕΝΩΝ</a:t>
            </a:r>
            <a:endParaRPr lang="el-GR" dirty="0"/>
          </a:p>
        </p:txBody>
      </p:sp>
      <p:sp>
        <p:nvSpPr>
          <p:cNvPr id="3" name="2 - Θέση περιεχομένου"/>
          <p:cNvSpPr>
            <a:spLocks noGrp="1"/>
          </p:cNvSpPr>
          <p:nvPr>
            <p:ph idx="1"/>
          </p:nvPr>
        </p:nvSpPr>
        <p:spPr/>
        <p:txBody>
          <a:bodyPr>
            <a:normAutofit/>
          </a:bodyPr>
          <a:lstStyle/>
          <a:p>
            <a:pPr lvl="0"/>
            <a:r>
              <a:rPr lang="el-GR" dirty="0"/>
              <a:t>Είναι οι γενετικά τροποποιημένοι οργανισμοί που παράγονται στα εργαστήρια για την παραγωγή φαρμάκων ( εμβόλια κλπ ) ή για την έρευνα της γενετικής.</a:t>
            </a:r>
          </a:p>
          <a:p>
            <a:pPr lvl="0"/>
            <a:r>
              <a:rPr lang="el-GR" dirty="0"/>
              <a:t>Είναι οι γενετικά τροποποιημένοι οργανισμοί που σκόπιμα απελευθερώνονται στο περιβάλλον ως καλλιέργειες ( σόγια, καλαμπόκι κ.α. ) ή σε περιορισμένους χώρους ( κτηνοτροφικές μονάδες, ιχθυοτροφία κ.α. )</a:t>
            </a:r>
          </a:p>
          <a:p>
            <a:endParaRPr lang="el-GR" dirty="0"/>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πιο διαδεδομένα μεταλλαγμένα είδη διατροφής είναι η σόγια και το καλαμπόκι.</a:t>
            </a:r>
            <a:endParaRPr lang="el-GR" dirty="0"/>
          </a:p>
        </p:txBody>
      </p:sp>
      <p:pic>
        <p:nvPicPr>
          <p:cNvPr id="7" name="6 - Θέση περιεχομένου" descr="sogiaa.jpg"/>
          <p:cNvPicPr>
            <a:picLocks noGrp="1" noChangeAspect="1"/>
          </p:cNvPicPr>
          <p:nvPr>
            <p:ph idx="1"/>
          </p:nvPr>
        </p:nvPicPr>
        <p:blipFill>
          <a:blip r:embed="rId2" cstate="print"/>
          <a:stretch>
            <a:fillRect/>
          </a:stretch>
        </p:blipFill>
        <p:spPr>
          <a:xfrm>
            <a:off x="395536" y="2996952"/>
            <a:ext cx="3362317" cy="2592288"/>
          </a:xfrm>
        </p:spPr>
      </p:pic>
      <p:pic>
        <p:nvPicPr>
          <p:cNvPr id="8" name="7 - Εικόνα" descr="kalampokii.jpg"/>
          <p:cNvPicPr>
            <a:picLocks noChangeAspect="1"/>
          </p:cNvPicPr>
          <p:nvPr/>
        </p:nvPicPr>
        <p:blipFill>
          <a:blip r:embed="rId3" cstate="print"/>
          <a:stretch>
            <a:fillRect/>
          </a:stretch>
        </p:blipFill>
        <p:spPr>
          <a:xfrm>
            <a:off x="5217540" y="2996953"/>
            <a:ext cx="3521173" cy="2664296"/>
          </a:xfrm>
          <a:prstGeom prst="rect">
            <a:avLst/>
          </a:prstGeom>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Άλλα είδη που έχουν μεταλλαχθεί</a:t>
            </a:r>
            <a:endParaRPr lang="el-GR" dirty="0"/>
          </a:p>
        </p:txBody>
      </p:sp>
      <p:sp>
        <p:nvSpPr>
          <p:cNvPr id="3" name="2 - Θέση περιεχομένου"/>
          <p:cNvSpPr>
            <a:spLocks noGrp="1"/>
          </p:cNvSpPr>
          <p:nvPr>
            <p:ph idx="1"/>
          </p:nvPr>
        </p:nvSpPr>
        <p:spPr/>
        <p:txBody>
          <a:bodyPr>
            <a:normAutofit/>
          </a:bodyPr>
          <a:lstStyle/>
          <a:p>
            <a:r>
              <a:rPr lang="el-GR" b="1" dirty="0"/>
              <a:t>Ψαρίσιες… φράουλες</a:t>
            </a:r>
            <a:endParaRPr lang="el-GR" dirty="0"/>
          </a:p>
          <a:p>
            <a:r>
              <a:rPr lang="el-GR" b="1" dirty="0" smtClean="0"/>
              <a:t>Αντικαρκινικές</a:t>
            </a:r>
            <a:r>
              <a:rPr lang="en-US" b="1" dirty="0" smtClean="0"/>
              <a:t> </a:t>
            </a:r>
            <a:r>
              <a:rPr lang="el-GR" b="1" dirty="0" smtClean="0"/>
              <a:t>ντομάτες</a:t>
            </a:r>
            <a:endParaRPr lang="el-GR" dirty="0"/>
          </a:p>
          <a:p>
            <a:r>
              <a:rPr lang="el-GR" b="1" dirty="0" err="1" smtClean="0"/>
              <a:t>Υποαλλεργικές</a:t>
            </a:r>
            <a:r>
              <a:rPr lang="en-US" b="1" dirty="0" smtClean="0"/>
              <a:t>  </a:t>
            </a:r>
            <a:r>
              <a:rPr lang="el-GR" b="1" dirty="0" smtClean="0"/>
              <a:t>ντομάτες</a:t>
            </a:r>
            <a:endParaRPr lang="el-GR" dirty="0"/>
          </a:p>
          <a:p>
            <a:r>
              <a:rPr lang="el-GR" b="1" dirty="0" smtClean="0"/>
              <a:t>Υγιέστερες</a:t>
            </a:r>
            <a:r>
              <a:rPr lang="en-US" b="1" dirty="0" smtClean="0"/>
              <a:t> </a:t>
            </a:r>
            <a:r>
              <a:rPr lang="el-GR" b="1" dirty="0" err="1" smtClean="0"/>
              <a:t>παπάγιες</a:t>
            </a:r>
            <a:endParaRPr lang="el-GR" dirty="0"/>
          </a:p>
          <a:p>
            <a:r>
              <a:rPr lang="el-GR" b="1" dirty="0"/>
              <a:t>Χρυσό Ρύζι</a:t>
            </a:r>
            <a:endParaRPr lang="el-GR" dirty="0"/>
          </a:p>
          <a:p>
            <a:r>
              <a:rPr lang="el-GR" b="1" dirty="0" smtClean="0"/>
              <a:t>Γενετικά</a:t>
            </a:r>
            <a:r>
              <a:rPr lang="en-US" b="1" dirty="0" smtClean="0"/>
              <a:t> </a:t>
            </a:r>
            <a:r>
              <a:rPr lang="el-GR" b="1" dirty="0" smtClean="0"/>
              <a:t>τροποποιημένες</a:t>
            </a:r>
            <a:r>
              <a:rPr lang="en-US" b="1" dirty="0" smtClean="0"/>
              <a:t> </a:t>
            </a:r>
            <a:r>
              <a:rPr lang="el-GR" b="1" dirty="0" smtClean="0"/>
              <a:t>μπανάνες</a:t>
            </a:r>
            <a:endParaRPr lang="el-GR" dirty="0"/>
          </a:p>
          <a:p>
            <a:r>
              <a:rPr lang="el-GR" b="1" dirty="0" smtClean="0"/>
              <a:t>Υγιέστερα</a:t>
            </a:r>
            <a:r>
              <a:rPr lang="en-US" b="1" dirty="0" smtClean="0"/>
              <a:t> </a:t>
            </a:r>
            <a:r>
              <a:rPr lang="el-GR" b="1" dirty="0" smtClean="0"/>
              <a:t>κολοκυθάκια</a:t>
            </a:r>
            <a:endParaRPr lang="el-GR" dirty="0"/>
          </a:p>
          <a:p>
            <a:r>
              <a:rPr lang="el-GR" b="1" dirty="0" smtClean="0"/>
              <a:t>Τεχνητό κρέας</a:t>
            </a:r>
          </a:p>
          <a:p>
            <a:r>
              <a:rPr lang="el-GR" b="1" dirty="0" smtClean="0"/>
              <a:t>Μεταλλαγμένος </a:t>
            </a:r>
            <a:r>
              <a:rPr lang="el-GR" b="1" dirty="0" err="1" smtClean="0"/>
              <a:t>σολωμός</a:t>
            </a:r>
            <a:endParaRPr lang="el-GR" b="1" dirty="0"/>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a:t>ΠΝΕΥΜΑΤΙΚΗ ΙΔΙΟΚΤΗΣΙΑ (</a:t>
            </a:r>
            <a:r>
              <a:rPr lang="en-US" b="1" dirty="0"/>
              <a:t>COPYRIGHT</a:t>
            </a:r>
            <a:r>
              <a:rPr lang="el-GR" b="1" dirty="0"/>
              <a:t>) ΣΤΟΥΣ ΣΠΟΡΟΥΣ.</a:t>
            </a:r>
            <a:r>
              <a:rPr lang="el-GR" dirty="0"/>
              <a:t/>
            </a:r>
            <a:br>
              <a:rPr lang="el-GR" dirty="0"/>
            </a:br>
            <a:endParaRPr lang="el-GR" dirty="0"/>
          </a:p>
        </p:txBody>
      </p:sp>
      <p:sp>
        <p:nvSpPr>
          <p:cNvPr id="3" name="2 - Θέση περιεχομένου"/>
          <p:cNvSpPr>
            <a:spLocks noGrp="1"/>
          </p:cNvSpPr>
          <p:nvPr>
            <p:ph idx="1"/>
          </p:nvPr>
        </p:nvSpPr>
        <p:spPr/>
        <p:txBody>
          <a:bodyPr/>
          <a:lstStyle/>
          <a:p>
            <a:pPr algn="just">
              <a:buNone/>
            </a:pPr>
            <a:r>
              <a:rPr lang="el-GR" dirty="0" smtClean="0"/>
              <a:t>    </a:t>
            </a:r>
            <a:r>
              <a:rPr lang="en-US" dirty="0" smtClean="0"/>
              <a:t> </a:t>
            </a:r>
            <a:r>
              <a:rPr lang="el-GR" dirty="0" smtClean="0"/>
              <a:t>Βούληση </a:t>
            </a:r>
            <a:r>
              <a:rPr lang="el-GR" dirty="0" smtClean="0"/>
              <a:t>των μεγάλων εταιριών μεταλλαγμένων είναι να επιβάλλουν δικαιώματα πνευματικής ιδιοκτησίας (</a:t>
            </a:r>
            <a:r>
              <a:rPr lang="en-US" dirty="0" smtClean="0"/>
              <a:t>copyright) </a:t>
            </a:r>
            <a:r>
              <a:rPr lang="el-GR" dirty="0" smtClean="0"/>
              <a:t>σε όλους τους σπόρους, βότανα όπως και ζώα (το γουρούνι της </a:t>
            </a:r>
            <a:r>
              <a:rPr lang="el-GR" dirty="0" err="1" smtClean="0"/>
              <a:t>Μονσάντο</a:t>
            </a:r>
            <a:r>
              <a:rPr lang="el-GR" dirty="0" smtClean="0"/>
              <a:t>) . Το γεγονός αυτό αποτελεί θανάσιμο κίνδυνο για την διατροφική ασφάλεια του πλανήτη όπως και για την βιοποικιλότητα.</a:t>
            </a:r>
            <a:endParaRPr lang="el-GR" dirty="0"/>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ΚΙΝΔΥΝΟΙ ΑΠΟ ΤΗΝ ΧΡΗΣΗ ΓΕΝΕΤΙΚΑ ΤΡΟΠΟΠΟΙΗΜΕΝΩΝ ΤΡΟΦΙΜΩΝ </a:t>
            </a:r>
            <a:endParaRPr lang="el-GR" dirty="0"/>
          </a:p>
        </p:txBody>
      </p:sp>
      <p:sp>
        <p:nvSpPr>
          <p:cNvPr id="3" name="2 - Θέση περιεχομένου"/>
          <p:cNvSpPr>
            <a:spLocks noGrp="1"/>
          </p:cNvSpPr>
          <p:nvPr>
            <p:ph idx="1"/>
          </p:nvPr>
        </p:nvSpPr>
        <p:spPr/>
        <p:txBody>
          <a:bodyPr>
            <a:noAutofit/>
          </a:bodyPr>
          <a:lstStyle/>
          <a:p>
            <a:pPr marL="514350" indent="-514350">
              <a:buFont typeface="+mj-lt"/>
              <a:buAutoNum type="arabicPeriod"/>
            </a:pPr>
            <a:r>
              <a:rPr lang="el-GR" b="1" dirty="0"/>
              <a:t>Καταγεγραμμένοι θάνατοι από ΓΤ προϊόντα</a:t>
            </a:r>
            <a:endParaRPr lang="el-GR" dirty="0"/>
          </a:p>
          <a:p>
            <a:pPr marL="514350" indent="-514350">
              <a:buFont typeface="+mj-lt"/>
              <a:buAutoNum type="arabicPeriod"/>
            </a:pPr>
            <a:r>
              <a:rPr lang="el-GR" b="1" dirty="0"/>
              <a:t>Σοβαρές αλλεργικές επιπτώσεις</a:t>
            </a:r>
            <a:endParaRPr lang="el-GR" dirty="0"/>
          </a:p>
          <a:p>
            <a:pPr marL="514350" indent="-514350">
              <a:buFont typeface="+mj-lt"/>
              <a:buAutoNum type="arabicPeriod"/>
            </a:pPr>
            <a:r>
              <a:rPr lang="el-GR" b="1" dirty="0" smtClean="0"/>
              <a:t> </a:t>
            </a:r>
            <a:r>
              <a:rPr lang="el-GR" b="1" dirty="0"/>
              <a:t>Πρόκληση καρκίνου εξαιτίας ΓΤ Προϊόντων</a:t>
            </a:r>
            <a:endParaRPr lang="el-GR" dirty="0"/>
          </a:p>
          <a:p>
            <a:pPr marL="514350" indent="-514350">
              <a:buFont typeface="+mj-lt"/>
              <a:buAutoNum type="arabicPeriod"/>
            </a:pPr>
            <a:r>
              <a:rPr lang="el-GR" b="1" dirty="0"/>
              <a:t>Αύξηση των κρουσμάτων </a:t>
            </a:r>
            <a:r>
              <a:rPr lang="el-GR" b="1" dirty="0" err="1"/>
              <a:t>βακτηριακής</a:t>
            </a:r>
            <a:r>
              <a:rPr lang="el-GR" b="1" dirty="0"/>
              <a:t> ή ιογενούς προσβολής</a:t>
            </a:r>
            <a:endParaRPr lang="el-GR" dirty="0"/>
          </a:p>
          <a:p>
            <a:pPr marL="514350" indent="-514350">
              <a:buFont typeface="+mj-lt"/>
              <a:buAutoNum type="arabicPeriod"/>
            </a:pPr>
            <a:r>
              <a:rPr lang="el-GR" b="1" dirty="0"/>
              <a:t>Κίνδυνοι λόγω ανθεκτικότητας σε αντιβιοτικά  </a:t>
            </a:r>
            <a:endParaRPr lang="el-GR" dirty="0"/>
          </a:p>
          <a:p>
            <a:pPr marL="514350" indent="-514350">
              <a:buFont typeface="+mj-lt"/>
              <a:buAutoNum type="arabicPeriod"/>
            </a:pPr>
            <a:r>
              <a:rPr lang="el-GR" b="1" dirty="0"/>
              <a:t>Εμφάνιση τοξικότητας και υποβάθμιση της διατροφικής ποιότητας</a:t>
            </a:r>
            <a:endParaRPr lang="el-GR" dirty="0"/>
          </a:p>
          <a:p>
            <a:pPr marL="514350" indent="-514350">
              <a:buFont typeface="+mj-lt"/>
              <a:buAutoNum type="arabicPeriod"/>
            </a:pPr>
            <a:endParaRPr lang="el-GR" dirty="0"/>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b="1" u="sng" dirty="0" smtClean="0"/>
              <a:t>Κίνδυνος θάνατος!</a:t>
            </a:r>
            <a:endParaRPr lang="el-GR" b="1" u="sng" dirty="0"/>
          </a:p>
        </p:txBody>
      </p:sp>
      <p:pic>
        <p:nvPicPr>
          <p:cNvPr id="4" name="3 - Θέση περιεχομένου" descr="http://mde-didaktiki.biol.uoa.gr/mde5/arapaki/project2/images/img71.jpg"/>
          <p:cNvPicPr>
            <a:picLocks noGrp="1"/>
          </p:cNvPicPr>
          <p:nvPr>
            <p:ph sz="half" idx="1"/>
          </p:nvPr>
        </p:nvPicPr>
        <p:blipFill>
          <a:blip r:embed="rId2" cstate="print"/>
          <a:stretch>
            <a:fillRect/>
          </a:stretch>
        </p:blipFill>
        <p:spPr bwMode="auto">
          <a:xfrm>
            <a:off x="611560" y="1988840"/>
            <a:ext cx="3096344" cy="2736304"/>
          </a:xfrm>
          <a:prstGeom prst="rect">
            <a:avLst/>
          </a:prstGeom>
          <a:noFill/>
          <a:ln w="9525">
            <a:noFill/>
            <a:miter lim="800000"/>
            <a:headEnd/>
            <a:tailEnd/>
          </a:ln>
        </p:spPr>
      </p:pic>
      <p:pic>
        <p:nvPicPr>
          <p:cNvPr id="7" name="6 - Θέση περιεχομένου"/>
          <p:cNvPicPr>
            <a:picLocks noGrp="1"/>
          </p:cNvPicPr>
          <p:nvPr>
            <p:ph sz="half" idx="2"/>
          </p:nvPr>
        </p:nvPicPr>
        <p:blipFill>
          <a:blip r:embed="rId3" cstate="print"/>
          <a:srcRect/>
          <a:stretch>
            <a:fillRect/>
          </a:stretch>
        </p:blipFill>
        <p:spPr bwMode="auto">
          <a:xfrm>
            <a:off x="5076056" y="1916832"/>
            <a:ext cx="2952328" cy="288032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Autofit/>
          </a:bodyPr>
          <a:lstStyle/>
          <a:p>
            <a:pPr lvl="0"/>
            <a:r>
              <a:rPr lang="el-GR" sz="3200" b="1" dirty="0" smtClean="0"/>
              <a:t>ΟΙ ΣΠΟΡΟΙ </a:t>
            </a:r>
            <a:r>
              <a:rPr lang="en-US" sz="3200" b="1" dirty="0" smtClean="0"/>
              <a:t>TERMINATOR</a:t>
            </a:r>
            <a:r>
              <a:rPr lang="el-GR" sz="3200" b="1" dirty="0" smtClean="0"/>
              <a:t> (ΕΞΟΛΟΘΡΕΥΣΗΣ) ΚΑΙ Η ΤΕΧΝΟΛΟΓΙΑ ΠΡΟΔΟΣΙΑΣ (</a:t>
            </a:r>
            <a:r>
              <a:rPr lang="en-US" sz="3200" b="1" dirty="0" smtClean="0"/>
              <a:t>TRAITOR TECHNOLOGY</a:t>
            </a:r>
            <a:r>
              <a:rPr lang="el-GR" sz="3600" b="1" dirty="0" smtClean="0"/>
              <a:t>) .</a:t>
            </a:r>
            <a:r>
              <a:rPr lang="el-GR" sz="3600" dirty="0" smtClean="0"/>
              <a:t/>
            </a:r>
            <a:br>
              <a:rPr lang="el-GR" sz="3600" dirty="0" smtClean="0"/>
            </a:br>
            <a:endParaRPr lang="el-GR" sz="3600" dirty="0"/>
          </a:p>
        </p:txBody>
      </p:sp>
      <p:sp>
        <p:nvSpPr>
          <p:cNvPr id="5" name="4 - Θέση περιεχομένου"/>
          <p:cNvSpPr>
            <a:spLocks noGrp="1"/>
          </p:cNvSpPr>
          <p:nvPr>
            <p:ph idx="1"/>
          </p:nvPr>
        </p:nvSpPr>
        <p:spPr>
          <a:xfrm>
            <a:off x="467544" y="1700808"/>
            <a:ext cx="8229600" cy="4525963"/>
          </a:xfrm>
        </p:spPr>
        <p:txBody>
          <a:bodyPr>
            <a:noAutofit/>
          </a:bodyPr>
          <a:lstStyle/>
          <a:p>
            <a:r>
              <a:rPr lang="el-GR" sz="2800" u="sng" dirty="0" smtClean="0"/>
              <a:t>Σπόροι </a:t>
            </a:r>
            <a:r>
              <a:rPr lang="en-US" sz="2800" u="sng" dirty="0" smtClean="0"/>
              <a:t>terminator</a:t>
            </a:r>
            <a:r>
              <a:rPr lang="en-US" sz="2800" dirty="0" smtClean="0"/>
              <a:t>. </a:t>
            </a:r>
            <a:r>
              <a:rPr lang="el-GR" sz="2800" dirty="0" smtClean="0"/>
              <a:t>Ο σπόρος που αγοράζεις φυτρώνει μόνο μια φορά και τη δεύτερη χρονιά είναι στείρος, άρα πρέπει να ξαναγοράσεις και γίνεσαι σκλάβος των </a:t>
            </a:r>
            <a:r>
              <a:rPr lang="el-GR" sz="2800" dirty="0" err="1" smtClean="0"/>
              <a:t>αγροχημικών</a:t>
            </a:r>
            <a:r>
              <a:rPr lang="el-GR" sz="2800" dirty="0" smtClean="0"/>
              <a:t> εταιριών.</a:t>
            </a:r>
          </a:p>
          <a:p>
            <a:r>
              <a:rPr lang="el-GR" sz="2800" u="sng" dirty="0" smtClean="0"/>
              <a:t>Τεχνολογία Προδοσίας</a:t>
            </a:r>
            <a:r>
              <a:rPr lang="el-GR" sz="2800" dirty="0" smtClean="0"/>
              <a:t>. Κάποιο γενετικό χαρακτηριστικό ενός φυτού ή σπόρου εμφανίζεται και εξαφανίζεται όταν κάποια χημική ουσία εφαρμόζεται στο φυτό ή στο σπόρο. Δηλαδή αγοράζεις σπόρο αλλά στη συνέχεια χωρίς το συγκεκριμένο φάρμακο της συγκεκριμένης εταιρίας δεν έχεις παραγωγή.</a:t>
            </a:r>
            <a:endParaRPr lang="el-GR" sz="2800" u="sng" dirty="0"/>
          </a:p>
        </p:txBody>
      </p:sp>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TotalTime>
  <Words>533</Words>
  <Application>Microsoft Office PowerPoint</Application>
  <PresentationFormat>Προβολή στην οθόνη (4:3)</PresentationFormat>
  <Paragraphs>38</Paragraphs>
  <Slides>13</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Αποκορύφωμα</vt:lpstr>
      <vt:lpstr>ΜΕΤΑΛΛΑΓΜΕΝΑ ΚΑΙ ΔΙΑΤΡΟΦΗ</vt:lpstr>
      <vt:lpstr>ΤΙ ΕΙΝΑΙ ΤΑ ΜΕΤΑΛΛΑΓΜΕΝΑ; </vt:lpstr>
      <vt:lpstr>ΚΑΤΗΓΟΡΙΕΣ ΜΕΤΑΛΛΑΓΜΕΝΩΝ</vt:lpstr>
      <vt:lpstr>Τα πιο διαδεδομένα μεταλλαγμένα είδη διατροφής είναι η σόγια και το καλαμπόκι.</vt:lpstr>
      <vt:lpstr>Άλλα είδη που έχουν μεταλλαχθεί</vt:lpstr>
      <vt:lpstr>ΠΝΕΥΜΑΤΙΚΗ ΙΔΙΟΚΤΗΣΙΑ (COPYRIGHT) ΣΤΟΥΣ ΣΠΟΡΟΥΣ. </vt:lpstr>
      <vt:lpstr>ΚΙΝΔΥΝΟΙ ΑΠΟ ΤΗΝ ΧΡΗΣΗ ΓΕΝΕΤΙΚΑ ΤΡΟΠΟΠΟΙΗΜΕΝΩΝ ΤΡΟΦΙΜΩΝ </vt:lpstr>
      <vt:lpstr>Κίνδυνος θάνατος!</vt:lpstr>
      <vt:lpstr>ΟΙ ΣΠΟΡΟΙ TERMINATOR (ΕΞΟΛΟΘΡΕΥΣΗΣ) ΚΑΙ Η ΤΕΧΝΟΛΟΓΙΑ ΠΡΟΔΟΣΙΑΣ (TRAITOR TECHNOLOGY) . </vt:lpstr>
      <vt:lpstr>ΤΕΧΝΗΤΑ ΖΩΑ – ΤΕΧΝΗΤΟ ΚΡΕΑΣ. </vt:lpstr>
      <vt:lpstr>ΔΙΑΤΡΟΦΙΚΟΣ ΚΩΔΙΚΑΣ (CODEX ALIMENTARIUS)  </vt:lpstr>
      <vt:lpstr>Διαφάνεια 12</vt:lpstr>
      <vt:lpstr>Ευχαριστούμε για την προσοχή σας!</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ΜΕΤΑΛΛΑΓΜΕΝΑ ΚΑΙ ΔΙΑΤΡΟΦΗ</dc:title>
  <dc:creator>Teacher</dc:creator>
  <cp:lastModifiedBy>userproject06</cp:lastModifiedBy>
  <cp:revision>17</cp:revision>
  <dcterms:created xsi:type="dcterms:W3CDTF">2014-05-02T05:29:22Z</dcterms:created>
  <dcterms:modified xsi:type="dcterms:W3CDTF">2014-05-09T06:46:17Z</dcterms:modified>
</cp:coreProperties>
</file>